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sldIdLst>
    <p:sldId id="256" r:id="rId2"/>
    <p:sldId id="258" r:id="rId3"/>
    <p:sldId id="259" r:id="rId4"/>
    <p:sldId id="264" r:id="rId5"/>
    <p:sldId id="265" r:id="rId6"/>
    <p:sldId id="269" r:id="rId7"/>
    <p:sldId id="268" r:id="rId8"/>
    <p:sldId id="267" r:id="rId9"/>
    <p:sldId id="270" r:id="rId10"/>
    <p:sldId id="271" r:id="rId11"/>
    <p:sldId id="272" r:id="rId12"/>
    <p:sldId id="289" r:id="rId13"/>
    <p:sldId id="266" r:id="rId14"/>
    <p:sldId id="273" r:id="rId15"/>
    <p:sldId id="275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8" r:id="rId27"/>
    <p:sldId id="260" r:id="rId28"/>
    <p:sldId id="26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0" autoAdjust="0"/>
    <p:restoredTop sz="94660"/>
  </p:normalViewPr>
  <p:slideViewPr>
    <p:cSldViewPr snapToGrid="0">
      <p:cViewPr varScale="1">
        <p:scale>
          <a:sx n="92" d="100"/>
          <a:sy n="92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939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2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025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77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26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8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99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E15A83-4818-4A47-A348-F4A9AFA9B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BBB980-E8FC-4067-86A7-1D4907ECF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D01FB7-F1A8-433A-BC55-59C7C400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8FB03DB-2728-4350-BACD-52B9237E3137}"/>
              </a:ext>
            </a:extLst>
          </p:cNvPr>
          <p:cNvSpPr/>
          <p:nvPr userDrawn="1"/>
        </p:nvSpPr>
        <p:spPr>
          <a:xfrm>
            <a:off x="5891514" y="0"/>
            <a:ext cx="6300486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="" xmlns:a16="http://schemas.microsoft.com/office/drawing/2014/main" id="{FFA21717-33CB-400E-99B3-8F2D814A7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91213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5F9860-E7AA-4B15-9EB5-DAA92592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5134" y="136525"/>
            <a:ext cx="5953246" cy="2387600"/>
          </a:xfrm>
        </p:spPr>
        <p:txBody>
          <a:bodyPr anchor="b"/>
          <a:lstStyle>
            <a:lvl1pPr algn="ctr">
              <a:defRPr sz="60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70C7889-FEAE-4D81-9328-48F835D92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95324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9938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5D96FC90-666A-41D8-AC3D-8F635019BD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Рисунок 5">
            <a:extLst>
              <a:ext uri="{FF2B5EF4-FFF2-40B4-BE49-F238E27FC236}">
                <a16:creationId xmlns="" xmlns:a16="http://schemas.microsoft.com/office/drawing/2014/main" id="{477A18B6-7186-4923-A2C6-B06CC71BFC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1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Рисунок 5">
            <a:extLst>
              <a:ext uri="{FF2B5EF4-FFF2-40B4-BE49-F238E27FC236}">
                <a16:creationId xmlns="" xmlns:a16="http://schemas.microsoft.com/office/drawing/2014/main" id="{75DAD50F-D376-4968-9022-8740455F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="" xmlns:a16="http://schemas.microsoft.com/office/drawing/2014/main" id="{C77762DE-954C-4411-AB2A-49A43212FD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7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075DF8B3-B61E-42DF-9749-0A9A8505A4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175" y="-6906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="" xmlns:a16="http://schemas.microsoft.com/office/drawing/2014/main" id="{320D08EE-D804-40FB-AE7E-CEE254F635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88063" y="3430929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02F63D49-B812-486B-B5E6-9C030000DC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22907" y="3429000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="" xmlns:a16="http://schemas.microsoft.com/office/drawing/2014/main" id="{28D52F32-A499-4CCC-A1BE-7EF779BE7B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24268" y="0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70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E5460A7A-40FB-40F9-9F01-826315E49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6479" y="474562"/>
            <a:ext cx="3079750" cy="2954438"/>
          </a:xfrm>
          <a:solidFill>
            <a:schemeClr val="accent6"/>
          </a:solidFill>
          <a:ln>
            <a:noFill/>
          </a:ln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r">
              <a:buNone/>
              <a:defRPr>
                <a:solidFill>
                  <a:schemeClr val="bg1"/>
                </a:solidFill>
              </a:defRPr>
            </a:lvl2pPr>
            <a:lvl3pPr marL="914400" indent="0" algn="r">
              <a:buNone/>
              <a:defRPr>
                <a:solidFill>
                  <a:schemeClr val="bg1"/>
                </a:solidFill>
              </a:defRPr>
            </a:lvl3pPr>
            <a:lvl4pPr marL="1371600" indent="0" algn="r">
              <a:buNone/>
              <a:defRPr>
                <a:solidFill>
                  <a:schemeClr val="bg1"/>
                </a:solidFill>
              </a:defRPr>
            </a:lvl4pPr>
            <a:lvl5pPr marL="1828800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="" xmlns:a16="http://schemas.microsoft.com/office/drawing/2014/main" id="{4E0003B5-56A3-4F15-9E0F-FFAD95C29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6729" y="474562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="" xmlns:a16="http://schemas.microsoft.com/office/drawing/2014/main" id="{F6F17BB5-1285-4C8E-A946-54AAA5C077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6479" y="3429000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="" xmlns:a16="http://schemas.microsoft.com/office/drawing/2014/main" id="{213F24E3-9D87-431E-A109-DE113A138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6729" y="3429000"/>
            <a:ext cx="3079750" cy="2954438"/>
          </a:xfrm>
          <a:solidFill>
            <a:schemeClr val="accent6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="" xmlns:a16="http://schemas.microsoft.com/office/drawing/2014/main" id="{64BCA4AD-2453-4D3A-A6F4-32B0C81B42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771" y="1770926"/>
            <a:ext cx="4429768" cy="4612511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="" xmlns:a16="http://schemas.microsoft.com/office/drawing/2014/main" id="{D9592A19-466D-444B-BE3E-E2D807AEC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72" y="365125"/>
            <a:ext cx="442976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4035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Фигура, имеющая форму буквы L 8">
            <a:extLst>
              <a:ext uri="{FF2B5EF4-FFF2-40B4-BE49-F238E27FC236}">
                <a16:creationId xmlns="" xmlns:a16="http://schemas.microsoft.com/office/drawing/2014/main" id="{2A4BBBCF-31DF-4475-9E88-8F57A3B2C09E}"/>
              </a:ext>
            </a:extLst>
          </p:cNvPr>
          <p:cNvSpPr/>
          <p:nvPr userDrawn="1"/>
        </p:nvSpPr>
        <p:spPr>
          <a:xfrm>
            <a:off x="0" y="5428527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="" xmlns:a16="http://schemas.microsoft.com/office/drawing/2014/main" id="{344C342A-AFC3-4328-946C-6882274610AA}"/>
              </a:ext>
            </a:extLst>
          </p:cNvPr>
          <p:cNvSpPr/>
          <p:nvPr userDrawn="1"/>
        </p:nvSpPr>
        <p:spPr>
          <a:xfrm rot="10800000">
            <a:off x="11173428" y="0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Фигура, имеющая форму буквы L 10">
            <a:extLst>
              <a:ext uri="{FF2B5EF4-FFF2-40B4-BE49-F238E27FC236}">
                <a16:creationId xmlns="" xmlns:a16="http://schemas.microsoft.com/office/drawing/2014/main" id="{61889BE7-1BC9-4DB5-9627-64C2ABFE345C}"/>
              </a:ext>
            </a:extLst>
          </p:cNvPr>
          <p:cNvSpPr/>
          <p:nvPr userDrawn="1"/>
        </p:nvSpPr>
        <p:spPr>
          <a:xfrm rot="16200000">
            <a:off x="10987271" y="5613903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Фигура, имеющая форму буквы L 11">
            <a:extLst>
              <a:ext uri="{FF2B5EF4-FFF2-40B4-BE49-F238E27FC236}">
                <a16:creationId xmlns="" xmlns:a16="http://schemas.microsoft.com/office/drawing/2014/main" id="{D7E3AD0D-FD9E-447A-BC7C-9DFB2452477E}"/>
              </a:ext>
            </a:extLst>
          </p:cNvPr>
          <p:cNvSpPr/>
          <p:nvPr userDrawn="1"/>
        </p:nvSpPr>
        <p:spPr>
          <a:xfrm rot="5400000">
            <a:off x="-186160" y="186160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84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7FD8F8F2-4624-4188-A5F6-724E877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623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3593B03F-2009-4E1E-B76F-4E7AC5351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5623" y="1885950"/>
            <a:ext cx="5257800" cy="4468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="" xmlns:a16="http://schemas.microsoft.com/office/drawing/2014/main" id="{F427EE61-8BDE-44DD-A358-2FAD275FBA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577" y="1023846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E85987E3-7190-47E0-9255-D36D3D11BF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577" y="471164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="" xmlns:a16="http://schemas.microsoft.com/office/drawing/2014/main" id="{D3CB2DBF-86BD-4842-BD8D-ED7494721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577" y="572847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3743E8B6-7CBB-471E-A471-58E2B78D32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8577" y="517579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="" xmlns:a16="http://schemas.microsoft.com/office/drawing/2014/main" id="{43700CC0-27A7-41CD-9023-C5A13EDC28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577" y="418406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="" xmlns:a16="http://schemas.microsoft.com/office/drawing/2014/main" id="{C7E1DB0A-9FF1-40B4-BDB5-AC63D12110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577" y="363138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="" xmlns:a16="http://schemas.microsoft.com/office/drawing/2014/main" id="{9D51BF41-F634-4D57-A637-FF8A0EC4BB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8577" y="2558629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="" xmlns:a16="http://schemas.microsoft.com/office/drawing/2014/main" id="{A1A49660-1072-4AE0-8537-A7BC419F15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577" y="2005947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graphicFrame>
        <p:nvGraphicFramePr>
          <p:cNvPr id="18" name="Таблица 18">
            <a:extLst>
              <a:ext uri="{FF2B5EF4-FFF2-40B4-BE49-F238E27FC236}">
                <a16:creationId xmlns="" xmlns:a16="http://schemas.microsoft.com/office/drawing/2014/main" id="{70B24C5F-4D3D-4415-A815-49971BABC57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60957109"/>
              </p:ext>
            </p:extLst>
          </p:nvPr>
        </p:nvGraphicFramePr>
        <p:xfrm>
          <a:off x="4745620" y="471163"/>
          <a:ext cx="1435261" cy="60801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5261">
                  <a:extLst>
                    <a:ext uri="{9D8B030D-6E8A-4147-A177-3AD203B41FA5}">
                      <a16:colId xmlns="" xmlns:a16="http://schemas.microsoft.com/office/drawing/2014/main" val="3484662148"/>
                    </a:ext>
                  </a:extLst>
                </a:gridCol>
              </a:tblGrid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2690842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9783475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2100208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8219575"/>
                  </a:ext>
                </a:extLst>
              </a:tr>
            </a:tbl>
          </a:graphicData>
        </a:graphic>
      </p:graphicFrame>
      <p:sp>
        <p:nvSpPr>
          <p:cNvPr id="20" name="Рисунок 19">
            <a:extLst>
              <a:ext uri="{FF2B5EF4-FFF2-40B4-BE49-F238E27FC236}">
                <a16:creationId xmlns="" xmlns:a16="http://schemas.microsoft.com/office/drawing/2014/main" id="{C502F727-D6EE-497C-A5B0-DE090ED4782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4326" y="696054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1" name="Рисунок 19">
            <a:extLst>
              <a:ext uri="{FF2B5EF4-FFF2-40B4-BE49-F238E27FC236}">
                <a16:creationId xmlns="" xmlns:a16="http://schemas.microsoft.com/office/drawing/2014/main" id="{0A240E27-AEFA-43F0-89FF-2A74A5D77D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42389" y="2199183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2" name="Рисунок 19">
            <a:extLst>
              <a:ext uri="{FF2B5EF4-FFF2-40B4-BE49-F238E27FC236}">
                <a16:creationId xmlns="" xmlns:a16="http://schemas.microsoft.com/office/drawing/2014/main" id="{27F5EEBF-34A9-48CF-83E0-D6D660A517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942389" y="3739045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3" name="Рисунок 19">
            <a:extLst>
              <a:ext uri="{FF2B5EF4-FFF2-40B4-BE49-F238E27FC236}">
                <a16:creationId xmlns="" xmlns:a16="http://schemas.microsoft.com/office/drawing/2014/main" id="{190A3F46-C204-4178-985D-47AB747A32D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54326" y="5261562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72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56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0DFF78-39D7-4937-98E8-F57FB15C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5237F67-7887-4F79-9086-2D4E7C4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1E47127-0BAA-48A8-B6F8-8F7AF2B6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4E152EC-92EC-47F8-8905-AEB3824F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86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70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59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2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80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24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83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hyperlink" Target="https://presentation-creation.ru/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BD04A-233C-4E8F-A10D-8C0D98297D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pic>
        <p:nvPicPr>
          <p:cNvPr id="36" name="Рисунок 35">
            <a:hlinkClick r:id="rId24"/>
            <a:extLst>
              <a:ext uri="{FF2B5EF4-FFF2-40B4-BE49-F238E27FC236}">
                <a16:creationId xmlns="" xmlns:a16="http://schemas.microsoft.com/office/drawing/2014/main" id="{DB681911-E539-4075-B5C8-107AF8BC28C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0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662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6%D0%BE%D1%80%D0%B6_%D0%9A%D1%8E%D0%B2%D1%8C%D0%B5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scorpora.ru/corpus/paper" TargetMode="External"/><Relationship Id="rId7" Type="http://schemas.openxmlformats.org/officeDocument/2006/relationships/hyperlink" Target="https://ruscorpora.ru/search?search=CgQyAggWMAE%3D" TargetMode="External"/><Relationship Id="rId2" Type="http://schemas.openxmlformats.org/officeDocument/2006/relationships/hyperlink" Target="https://ruscorpora.ru/corpus/ma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scorpora.ru/page/corpus-spoken/" TargetMode="External"/><Relationship Id="rId5" Type="http://schemas.openxmlformats.org/officeDocument/2006/relationships/hyperlink" Target="https://ruscorpora.ru/page/corpus-accent/" TargetMode="External"/><Relationship Id="rId4" Type="http://schemas.openxmlformats.org/officeDocument/2006/relationships/hyperlink" Target="https://ruscorpora.ru/page/corpus-poetic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10.svg"/><Relationship Id="rId10" Type="http://schemas.openxmlformats.org/officeDocument/2006/relationships/hyperlink" Target="https://presentation-creation.ru/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5" Type="http://schemas.openxmlformats.org/officeDocument/2006/relationships/image" Target="../media/image10.svg"/><Relationship Id="rId4" Type="http://schemas.openxmlformats.org/officeDocument/2006/relationships/image" Target="../media/image8.pn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 descr="Изображение выглядит как текст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0C8B248D-5DB5-42B4-82E7-5353AFE7CA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4" b="374"/>
          <a:stretch>
            <a:fillRect/>
          </a:stretch>
        </p:blipFill>
        <p:spPr/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754" y="2088573"/>
            <a:ext cx="5953246" cy="1537853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effectLst/>
              </a:rPr>
              <a:t/>
            </a:r>
            <a:br>
              <a:rPr lang="ru-RU" sz="2200" dirty="0" smtClean="0">
                <a:effectLst/>
              </a:rPr>
            </a:br>
            <a:r>
              <a:rPr lang="ru-RU" sz="2200" dirty="0">
                <a:effectLst/>
              </a:rPr>
              <a:t/>
            </a:r>
            <a:br>
              <a:rPr lang="ru-RU" sz="2200" dirty="0">
                <a:effectLst/>
              </a:rPr>
            </a:br>
            <a:r>
              <a:rPr lang="ru-RU" sz="2200" dirty="0" smtClean="0">
                <a:effectLst/>
              </a:rPr>
              <a:t/>
            </a:r>
            <a:br>
              <a:rPr lang="ru-RU" sz="2200" dirty="0" smtClean="0">
                <a:effectLst/>
              </a:rPr>
            </a:br>
            <a:r>
              <a:rPr lang="ru-RU" sz="2200" dirty="0">
                <a:effectLst/>
              </a:rPr>
              <a:t/>
            </a:r>
            <a:br>
              <a:rPr lang="ru-RU" sz="2200" dirty="0">
                <a:effectLst/>
              </a:rPr>
            </a:br>
            <a:r>
              <a:rPr lang="ru-RU" sz="2200" dirty="0" smtClean="0">
                <a:effectLst/>
              </a:rPr>
              <a:t/>
            </a:r>
            <a:br>
              <a:rPr lang="ru-RU" sz="2200" dirty="0" smtClean="0">
                <a:effectLst/>
              </a:rPr>
            </a:br>
            <a:r>
              <a:rPr lang="ru-RU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условия формирования функциональной читательской грамотности на уроках русского языка и литературы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95856" y="4447310"/>
            <a:ext cx="35445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Шевцова Наталья Владимировна, 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 «Надежда»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751618" y="6006858"/>
            <a:ext cx="183663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Холмск, 2025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40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«Виртуозный плагиатор»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  и перифразируйте его, сохранив смысл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348818"/>
              </p:ext>
            </p:extLst>
          </p:nvPr>
        </p:nvGraphicFramePr>
        <p:xfrm>
          <a:off x="1839191" y="2254828"/>
          <a:ext cx="9829800" cy="3325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80768"/>
                <a:gridCol w="4949032"/>
              </a:tblGrid>
              <a:tr h="4260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Исходный текст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Перифразированный текст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994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Лес бывает таким красивым.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этом году он необыкновенный – волшебный. Заходишь в это царство внеземной красоты и оказываешься в плену удивительных впечатлений, когда даже слова сказать не можешь громко, только бы не спугнуть какое-то диво. 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Порой лес восхитителен, как, например, этой зимой. Попадаешь в этот волшебный мир, который завораживает тебя своими красотами так, что ты теряешь дар речи. Да и незачем говорить, иначе нарушишь тишину и потревожишь какое-нибудь сказочное чудо.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7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подражание автору»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2794" y="1707572"/>
            <a:ext cx="8915400" cy="377762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и выполни следующие задания: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Определи тему, придумай заголовок (2 балла)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Найди художественно-выразительные средства, выпиши их и назови (1 – 4 балла)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Определи позицию автора, идейный замысел текста (1 – 3 баллов)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Напиши сочинение-миниатюру в подражание автору, используй при этом собственные художественно-выразительные средства.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37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5609" y="685800"/>
            <a:ext cx="9229003" cy="5225422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уделять внимание и умению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 выстраивать элементы информации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сообщаются не в нужном порядке,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 оценивать информацию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понимать,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сопоставлять, сравнивать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объёмные, составные тексты; 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обрабатывать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имплицитную,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скрытую информацию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необходимую для решения задачи; соотносить словесную и графическую (карты, графики, диаграммы и др.) информацию; самостоятельно строить абстрактные понятия, привлекая фоновые знания;  выдвигать гипотезы на основе специальных знаний, изложенных в тексте.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6061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199765-881A-49AD-AC39-6DA7E0490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207" y="562145"/>
            <a:ext cx="8911687" cy="128089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функциональной читательской грамотности необходимо обучать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информативному анализу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7E031E-B278-43E2-B700-A7D89BCDE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3739" y="2123209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информационной переработки текста целесообразно алгоритмизировать: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планы-опоры для анализа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 разных типов, стилей, обеспечить этим дидактическим инструментарием учащихся и отрабатывать из урока в урок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текстовые, логические, коммуникативные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ЗУН, без развития которых сформировать функциональную читательскую грамотность невозможно.</a:t>
            </a:r>
          </a:p>
        </p:txBody>
      </p:sp>
    </p:spTree>
    <p:extLst>
      <p:ext uri="{BB962C8B-B14F-4D97-AF65-F5344CB8AC3E}">
        <p14:creationId xmlns:p14="http://schemas.microsoft.com/office/powerpoint/2010/main" val="408657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Высоким уровнем функциональной читательской грамотности является умение критически оценивать информацию в тексте, знание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манипулятивных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приемов, к примеру, СМИ.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навыков возможно в старших классах при изучении публицистического стиля речи под несколько иным углом.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старших классах будут интересны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уроки-семинары.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Учащимся можно предложить несколько тем, которые раскрывают эту проблему, например,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«Различие факта и оценки. Способы оценки фактов», «Различные способы выражения мнения и оценки и их воздействие на читателя», «Не верь глазам своим? Как мы воспринимаем телеинформацию», «Методы верификации информации».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Имеет смысл после таких уроков обобщить тему, создать таблицы, схемы, кластеры, включающие самые яркие и часто употребляемые способы нейролингвистического программирования, а затем предложить детям анализ какой-либо статьи с конкретной целью найти примеры подобного манипулирования. В старших классах можно предложить учащимся создать буклеты по темам «Платформы для верификации информации», «Осторожно: СМИ или Как вами манипулируют»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75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334" y="385119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для информационной обработки текста «Речевая манипуляция и приемы речевого манипулирования»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182" y="1849581"/>
            <a:ext cx="10569430" cy="48109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 внимательно, попробуйте проанализировать его на предмет скрытой манипуляции с целью воздействовать на мнение читателя.</a:t>
            </a:r>
          </a:p>
          <a:p>
            <a:pPr lvl="0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Лексический уровень.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Найдите: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оценочные слова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подумайте, почему вместо них не были использованы нейтральные синонимы (к примеру, использовали слово шпион вместо разведчик, ликвидировал вместо убил).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Найдите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эвфемизмы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слова, представляющие действительность в более благоприятном свете, чем она могла бы быть представлена. Эвфемизмы имеют позитивную эмоциональную окраску, оказывая тем самым и эмоциональное воздействие (война – «наведение конституционного порядка»).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Найдите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дисфемизмы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они прямо противоположны эвфемизмам, то есть когда вместо общепринятого и общеупотребительного слова сознательно употребляется (чаще всего для большей экспрессии) его более сниженный синоним, например «дать дуба», «сыграть в ящик» вместо «умереть», «треп» вместо «разговор».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Найдите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авторские неологизмы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Какую оценку они вносят в текст? (например,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ельцинократия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вместо демократия).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Найдите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слова, искажающие истину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пустые заведомо ложные выражения. Например, «Х – это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единственное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мыло, которое обеспечит вам защиту от бактерий». Это ложь, антибактериальных продуктов очень много.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Найдите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метафоры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Её использование – это один из самых излюбленных приёмов журналистов и рекламщиков. Подумайте, какую эмоциональную нагрузку несут метафоры.  Например, метафора может быть основана на сближающем признаке спокойствия, надежности.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80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8018" y="124691"/>
            <a:ext cx="9696594" cy="626571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Грамматический уровень.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Найдите примеры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пассивного залога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е. перевод словосочетания с глаголом 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отглагольное существительное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захвачены заложники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захват заложников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Помните, при использовании пассивного залога информация о реальном производителе действия может не упоминаться, чтобы на первый план выходило само событие, а ответственность за него вроде бы никто и не несет.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Диалогизация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интимизация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изложения, способствующие установлению контакта с адресатом, сокращению дистанции между отправителем и получателем сообщения: </a:t>
            </a:r>
          </a:p>
          <a:p>
            <a:pPr lvl="0" fontAlgn="base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адресату с помощью личных местоимений, прямого названия потенциального адресата или обращений вопросов: «Ты записался добровольцем?»; </a:t>
            </a:r>
          </a:p>
          <a:p>
            <a:pPr lvl="0" fontAlgn="base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побудительные конструкции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типа «Окунитесь в мир покупок, путешествий и развлечений. С кредитной картой Банка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это сделать проще и удобней!»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риторические вопросы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Они служат эмоциональным средством активизации читателя.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антитезы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они есть в тексте, то обрати внимание, что чему противопоставлено в позитивном или негативном ракурсе, подумай, зачем.  Например, антитеза «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 - рабы»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5207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5118" y="145472"/>
            <a:ext cx="10018712" cy="6130637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3)Фонетический 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Вспомни, что такое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аллитерация и ассонанс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 тексте употребляется большое количество сонорных согласных, надо понимать,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они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возбуждают нервную систему и активизируют восприятие. Если текст имеет агрессивные смыслы, в нем всегда будут преобладать сонорные звуки. 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 внимание на выделенные шрифтами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элементы. Почему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их выделили?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Прием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 материала по принципу «плюс-минус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когда «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свое» противопоставляется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«чужому». Свое описывается единицами с положительной оценкой, чужое окружается негативными оценочными единицами. Таким образом, этот прием характеризуется однозначным противопоставлением плохого и хорошего без промежуточных вариантов. 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Есть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ли, на твой взгляд, в этом тексте опора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стереотипы, социальные нормы,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С какой целью это сделано?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Обрати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данные,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их не менее чем в трех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источниках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перед тобой факт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псевдостатистики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твоим сознанием пытаются манипулировать. 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«Повлияй на читателя!»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работает от противного: учащимся дается нейтральная новость из СМИ, к примеру, хроника, и им предлагается расширить ее, сделав эмоционально-заостренной с помощью перечисленных в плане анализа средств. Эту работу можно предложить выполнить в группах. Одна группа, к примеру, создает позитивный подтекст, а другая негативный. Так учащиеся убеждаются в силе средств выразительности публицистического стиля.</a:t>
            </a: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«Подтекст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етям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текст, а к нему вопрос: что сказал и что хотел сказать главный герой? Целесообразно брать тексты, где есть ирония. 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французской Академии наук работала над составлением энциклопедического словаря. И тут в зал заседаний случайно зашёл биолог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Жорж Кювье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признанный знаток и систематизатор животного мира.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О, мсье Кювье, - радостно воскликнул один из членов комиссии, - вы как натуралист нам очень нужны. Нам только что удалось популярно объяснить очень трудное слово. Вот, посмотрите! «Рак - это небольшая красная рыба, которая ходит задом наперед». Как вам?!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Великолепно, господа! - воскликнул Кювье. - Однако, разрешите мне сделать три маленьких поправки. Дело в том, что рак не рыба, он не ходит задом наперед и, главное, он не красный. За исключением всего этого ваше определение превосходно.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56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498764"/>
            <a:ext cx="9675812" cy="5412458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«Портрет личности по речевым высказываниям»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тренирует навык 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выдвижения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на основе полученных знаний. 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построить словесный портрет личности человека по серии его высказываний.  Этот метод интересен на уроках литературы на этапе погружения в биографию писателя либо художественное произведение.  Целесообразно выбрать высказывания, к примеру, героя, из произведения, которое детям еще не знакомо, а затем задать вопрос, каким человеком они его представляют.  Можно предложить высказывания писателя или поэта.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65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текст, обвязка, многоуровневый, стоп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2CC4F95F-A33A-404B-BF74-658ACDDD37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552" r="24552"/>
          <a:stretch/>
        </p:blipFill>
        <p:spPr/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7C750155-D591-4246-AEE2-CC895F20BA0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6" r="1066"/>
          <a:stretch/>
        </p:blipFill>
        <p:spPr>
          <a:xfrm>
            <a:off x="3074082" y="3422094"/>
            <a:ext cx="3044142" cy="3429000"/>
          </a:xfrm>
        </p:spPr>
      </p:pic>
      <p:pic>
        <p:nvPicPr>
          <p:cNvPr id="19" name="Рисунок 18" descr="Изображение выглядит как внутренний, съеден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A37E6B5A-14D7-4620-8ADC-7EE125E1D90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01" r="20401"/>
          <a:stretch/>
        </p:blipFill>
        <p:spPr>
          <a:xfrm>
            <a:off x="6050186" y="0"/>
            <a:ext cx="3089956" cy="3429000"/>
          </a:xfrm>
        </p:spPr>
      </p:pic>
      <p:pic>
        <p:nvPicPr>
          <p:cNvPr id="25" name="Рисунок 24" descr="Изображение выглядит как текст, внутренний, книга, рабочий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0A9E2CDF-9B3D-4C1C-989A-BF2BF784D6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01" r="20401"/>
          <a:stretch/>
        </p:blipFill>
        <p:spPr/>
      </p:pic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938C8F5-15F6-4EDA-807A-D5F5DBB60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36718" y="-6906"/>
            <a:ext cx="3356263" cy="3429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грамотность -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заимодействие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текстами с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своих знаний 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потенциала,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жизни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117A89EC-5833-4B25-8580-A293FEE871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важно уметь работать с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текстами разных типов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сплошными 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несплошными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множественными, владеть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лингвоцифровой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компетенцией.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14F1EEA2-7595-4361-81A1-0F02049745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Читательские умения: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информацию, извлечь ее, интерпретировать, то есть истолковать, осмыслить и оценить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ADE47FC9-D039-4E77-AB0F-B1619FE0B5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Читательские умения –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способы их решения, которые использует читатель для того, чтобы проложить собственный путь по тексту и между текстами.</a:t>
            </a:r>
          </a:p>
        </p:txBody>
      </p:sp>
    </p:spTree>
    <p:extLst>
      <p:ext uri="{BB962C8B-B14F-4D97-AF65-F5344CB8AC3E}">
        <p14:creationId xmlns:p14="http://schemas.microsoft.com/office/powerpoint/2010/main" val="424443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потенциал учебников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 в развитии функциональной грамотности учащихся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текста: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 об озере Байкал (упр. 63, учебник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Рыбченковой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Л.М.). Приведите примеры противоречий, на которые обращает внимание автор (озеро Байкал- феноменальный объект природы, человек это осознает и, тем не менее, разрушает его)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тексты упр. 67 и 69, определите, что в них общего (в обоих текстах есть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 Интернете и его влиянии на общество)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из текстов дана противоречивая информация об Интернете? (в упр. 67 подчеркивается, что открытие транзистора и лазерно-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мазерного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 – прорыв в физике, но на основе этих открытий создан Интернет, с помощью которого множится информационная грязь. Это противоречие.)</a:t>
            </a:r>
          </a:p>
        </p:txBody>
      </p:sp>
    </p:spTree>
    <p:extLst>
      <p:ext uri="{BB962C8B-B14F-4D97-AF65-F5344CB8AC3E}">
        <p14:creationId xmlns:p14="http://schemas.microsoft.com/office/powerpoint/2010/main" val="277276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работы с лингвистическим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корпусом русского языка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7472" y="2133600"/>
            <a:ext cx="6787139" cy="3777622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целенаправленного и постепенного погружения учащихся в структуру этого ресурса. Учитель имеет возможность как создавать свои упражнения на ресурсе НКРЯ, так и брать готовые, составленные другими педагогами. Работа с Национальным корпусом русского языка при обучении литературе, русскому языку помогает сформировать функциональную грамотность, интерес к языку, представление об истории языка и культуру использования справочных ресурсов. Ученики могут попробовать себя в роли исследователей: вывести определение из наблюдения за контекстами, увидеть, как значение слова меняется на протяжении нескольких лет, спрогнозировать правописание новых слов.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369" y="2859418"/>
            <a:ext cx="3091112" cy="232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8245" y="238991"/>
            <a:ext cx="9956367" cy="638001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«Корпус — коллекция текстов, собранных в соответствии с определёнными принципами,  снабжённых разметкой и обеспеченных поисковой системой.» </a:t>
            </a:r>
          </a:p>
          <a:p>
            <a:pPr algn="just" fontAlgn="base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корпус русского языка (НКРЯ, Корпус) — это собрание независимых корпусов, каждый из которых предназначен для решения определенных лингвистических задач. Каждая из этих коллекций текстов является большой по объёму и представительной, что делает их ценным материалом для количественных и качественных исследований. Специфика лингвистических задач определяет состав корпуса и разметку, которая в нем используется.</a:t>
            </a:r>
          </a:p>
          <a:p>
            <a:pPr algn="just" fontAlgn="base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общим по своим задачам является 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основной корпус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включающий прозаические письменные тексты на протяжении последних трёх с лишним веков, в него входят и опубликованные, и рукописные, и электронные тексты самых разных жанров. Его разметка носит наиболее нейтральный характер, как и отдельного 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газетного корпуса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самого большого в НКРЯ; он включает тексты центральных СМИ начиная с 1980-х годов. В то же время 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поэтический корпус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служит основой для специальных стиховедческих исследований, поэтому в нем есть и особая разметка, связанная с ключевыми для стиховедения понятиями — метром и ритмом. 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Акцентологический корпус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посвящен истории русского ударения, играющего ключевую роль в его разметке. Аннотация 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устного корпуса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отражает ударения и иную специфику звучащей речи. Промежуточное положение между устным и письменным корпусом занимает 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корпус социальных сетей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которого меньше связаны ограничениями литературной нормы, а также активно используют такую специфическую знаковую систему, как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эмотиконы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эмодзи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9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Задания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2123209"/>
            <a:ext cx="8915400" cy="3777622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простое задание,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«Портрет слова»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предлагать в качестве самостоятельной работы уже в 5 классе. Учащиеся вводят искомое слово, и поисковая система выдает информацию о грамматических свойствах слова, частотности его употребления сегодня, морфемном составе, изменении формы, синонимах, встречаемости в текстах начиная с 1905 года, примеры употребления слова в различных текстах. Может показаться, что это задание репродуктивного характера, но таким образом ученики будут постепенно погружаться в возможности цифровой корпусной лингвистики, а это формирование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лингвоцифровой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компетенции. Можно попросить учащихся поработать с полученной информацией, например, проанализировать график встречаемости слова в текстах. Задание может выглядеть так: 1.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году слово употреблялось чаще всего? В каком году частотность употребления слова была на 5 месте?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свои предложения со словом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(можно задать разные синтаксические структуры). 3.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Структурируйте информацию в виде буклета (конспекта, презентации и пр.).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221" y="253124"/>
            <a:ext cx="2026915" cy="152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6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6845" y="218209"/>
            <a:ext cx="9727767" cy="5693013"/>
          </a:xfrm>
        </p:spPr>
        <p:txBody>
          <a:bodyPr>
            <a:normAutofit/>
          </a:bodyPr>
          <a:lstStyle/>
          <a:p>
            <a:pPr algn="just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Лексическая семантика. Значение слова (один). / Морфология.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Частеречная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омонимия (один) 1. Найдите примеры употребления слова один на ресурсе НКРЯ. 2. На материале найденных предложений проанализируйте употребления слова один. 3. Определите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частеречную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принадлежность слова один (местоименное прилагательное / существительное / числительное).</a:t>
            </a:r>
          </a:p>
          <a:p>
            <a:pPr algn="just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Литературоведение. Слово «рифма» в стихах А.С. Пушкина Используя НКРЯ (поэтический корпус), найдите поэтические определения, которые Пушкин дает рифме.</a:t>
            </a:r>
          </a:p>
          <a:p>
            <a:pPr algn="just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Литературоведение. Стиховедение. Поэтический мир Тютчева через ключевую лексику. Пользуясь НКРЯ, найдите в стихах Ф.И. Тютчева все контексты, в которых используются слова 'хаос', 'ночь', 'день', 'бездна', 'буря'. Определите значение понятий, обозначенных этими словами, в поэтическом мире Тютчева.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76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6931" y="180109"/>
            <a:ext cx="8915400" cy="3777622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имеет возможность как создавать свои упражнения на ресурсе НКРЯ, так и брать готовые, составленные другими педагогами. Работа с Национальным корпусом русского языка при обучении литературе, русскому языку помогает сформировать функциональную грамотность, интерес к языку, представление об истории языка и культуру использования справочных ресурсов. Ученики могут попробовать себя в роли исследователей: вывести определение из наблюдения за контекстами, увидеть, как значение слова меняется на протяжении нескольких лет, спрогнозировать правописание новых слов.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34" y="3116616"/>
            <a:ext cx="3090940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Результаты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835" y="1787236"/>
            <a:ext cx="3291431" cy="43849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659" y="2223153"/>
            <a:ext cx="4451290" cy="31489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960" y="1905000"/>
            <a:ext cx="3086654" cy="413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7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31396CC9-DEC0-4C14-B6E4-8A8E2805F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1B7442DC-6B82-45C9-8A93-D0CF78D55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Андреев, О. А. Хромов Л. Н, «Учитесь читать быстро». – М.: ИНФРА-М, 2001 .</a:t>
            </a:r>
          </a:p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Архипова, Е.В. Читательская грамотность и перифрастическая способность речевого развития личности // Русский язык в школе. – Т.82. – 2021 .- С. 8</a:t>
            </a:r>
          </a:p>
          <a:p>
            <a:pPr lvl="0"/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Беднарская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Л.Д, Учимся писать сочинение. – М.: Флинта, 2019. – С. 15</a:t>
            </a:r>
          </a:p>
          <a:p>
            <a:pPr lvl="0"/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Божова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Е.Д. Диагностика языковой компетенции школьников. – М.: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2022. – С. 18.</a:t>
            </a:r>
          </a:p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Дроздова, О.Е. Методика преподавания русского языка: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метапредметное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обучение: учебник и практикум. – М.: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2022</a:t>
            </a:r>
          </a:p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Катаев, В.П., Алмазный мой венец; Уже написан Ветер. -  http://www.lib.ru/PROZA/KATAEW/almazn.txt</a:t>
            </a:r>
          </a:p>
          <a:p>
            <a:pPr lvl="0"/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Копотев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 Введение в корпусную лингвистику. – М.: 2014.</a:t>
            </a:r>
          </a:p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программа поддержки и развития чтения// https://www.library.ru/1/act/doc.php?o_sec=130&amp;o_doc=1122</a:t>
            </a:r>
          </a:p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Новейший философский словарь.– М., 2021. – С. 139</a:t>
            </a:r>
          </a:p>
          <a:p>
            <a:pPr lvl="0"/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Романчева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Е.С. Введение в методику обучения литературе. – М.: Флинта, 2019.</a:t>
            </a:r>
          </a:p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Фролова,  И.П.К вопросу об историческом развитии понятия «Функциональная грамотность» в педагогической теории и практике// Наука о человеке: гуманитарные исследования. – 2021. - № 1. – С. 23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9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7D93B6-1F11-49D1-B967-B699349FB954}"/>
              </a:ext>
            </a:extLst>
          </p:cNvPr>
          <p:cNvSpPr/>
          <p:nvPr/>
        </p:nvSpPr>
        <p:spPr>
          <a:xfrm>
            <a:off x="1795045" y="1226456"/>
            <a:ext cx="8880656" cy="4405088"/>
          </a:xfrm>
          <a:prstGeom prst="rect">
            <a:avLst/>
          </a:prstGeom>
          <a:solidFill>
            <a:schemeClr val="accent6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9">
            <a:extLst>
              <a:ext uri="{FF2B5EF4-FFF2-40B4-BE49-F238E27FC236}">
                <a16:creationId xmlns="" xmlns:a16="http://schemas.microsoft.com/office/drawing/2014/main" id="{159E7D65-FCA2-4EE3-93FD-F5486779F7E2}"/>
              </a:ext>
            </a:extLst>
          </p:cNvPr>
          <p:cNvSpPr txBox="1">
            <a:spLocks/>
          </p:cNvSpPr>
          <p:nvPr/>
        </p:nvSpPr>
        <p:spPr>
          <a:xfrm>
            <a:off x="3879751" y="1548148"/>
            <a:ext cx="4432499" cy="1150267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СПАСИБО за внимание!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4E79F35-2F53-45A5-AC07-88FF72D681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5373" y="4781407"/>
            <a:ext cx="630000" cy="63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1403B37-A555-47E5-B8A6-FB1F1FB84F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335373" y="4777336"/>
            <a:ext cx="630000" cy="63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FFCB312-C8D5-4813-AA51-0C886E37C6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35373" y="4777336"/>
            <a:ext cx="630000" cy="63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00F3450-748A-42F3-B9E1-5ED2C5DFFE8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135373" y="4777336"/>
            <a:ext cx="630000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3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F1BD528-E0DE-441C-B5BA-C9C75FF34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endParaRPr lang="en-US" sz="2800" dirty="0"/>
          </a:p>
          <a:p>
            <a:endParaRPr lang="en-US" sz="2800" dirty="0"/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осложняется тем, что  в такой формат обучения погружаются, в основном,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нечитающие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клиповым мышлением. 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A6348B3F-61FA-4E17-ABD4-C6521F2D3F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оциально-методическая 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чтения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человека надо учить читать по-новому, соразмерно тем переменам, которые имеют место быть в современном мире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идет о чтении, цель которого - 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переработка текста.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24E39AAE-9132-44E0-91E3-6832DA0E03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0066" y="3320086"/>
            <a:ext cx="3079750" cy="2954438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D7BE0A96-FDDC-4EA1-B056-3A06CA513C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endParaRPr lang="en-US" sz="2800" dirty="0"/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педагогика работает над созданием методик, которые позволят достичь поставленных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целей: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анализировать тексты разных типов для решения практических задач на всех уровнях социума.</a:t>
            </a:r>
          </a:p>
          <a:p>
            <a:endParaRPr lang="ru-RU" dirty="0"/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157EB4C6-E15C-4A2C-A26C-F492AC27C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языковую компетенцию надо связывать с понятиями многозадачности, информационного шума, скорости жизни. Функциональная читательская грамотность – это языковая компетенция 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сложном мире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надо быстро ориентироваться, быстро анализировать информацию, чтобы быть полезным и себе, и обществу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возникает ряд проблем: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C8D46529-F884-43C7-9504-E8A1FB1F1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– показатель уровня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языковой компетенции.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E9469D05-AF4A-4FF7-9721-24C08ABEBE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791" y="3157770"/>
            <a:ext cx="757625" cy="7576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ECAA20DC-B32F-432A-8DD5-A2DE03B0B3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6045" y="582146"/>
            <a:ext cx="609372" cy="60937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AADD97E-312B-40FC-B746-D79EB770448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37540" y="582145"/>
            <a:ext cx="757625" cy="75762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8A83693C-9B51-4925-8C8D-D209CA593E9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37540" y="4263947"/>
            <a:ext cx="757625" cy="757625"/>
          </a:xfrm>
          <a:prstGeom prst="rect">
            <a:avLst/>
          </a:prstGeom>
        </p:spPr>
      </p:pic>
      <p:sp>
        <p:nvSpPr>
          <p:cNvPr id="24" name="Нижний колонтитул 4">
            <a:extLst>
              <a:ext uri="{FF2B5EF4-FFF2-40B4-BE49-F238E27FC236}">
                <a16:creationId xmlns="" xmlns:a16="http://schemas.microsoft.com/office/drawing/2014/main" id="{DA0676AB-E8A3-494D-94BA-E758BADEE41C}"/>
              </a:ext>
            </a:extLst>
          </p:cNvPr>
          <p:cNvSpPr txBox="1">
            <a:spLocks/>
          </p:cNvSpPr>
          <p:nvPr/>
        </p:nvSpPr>
        <p:spPr>
          <a:xfrm>
            <a:off x="3953505" y="6492352"/>
            <a:ext cx="4227327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7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>
            <a:extLst>
              <a:ext uri="{FF2B5EF4-FFF2-40B4-BE49-F238E27FC236}">
                <a16:creationId xmlns="" xmlns:a16="http://schemas.microsoft.com/office/drawing/2014/main" id="{DC1E4133-3085-440E-9AED-D5559205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279065"/>
            <a:ext cx="4457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Лингвометодические направления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функциональной читательской грамотности у школьников можно разбить на несколько блоков. </a:t>
            </a:r>
            <a:endParaRPr lang="ru-RU" sz="2000" b="0" dirty="0"/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6B926BED-04CA-4B8F-A519-3141EE8633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текстовым ЗУН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способы смысловой и эмоциональной переработки информации. Восприятие текста предполагает выделение в нём структурно-смысловых опор.  Для формирования функциональной читательской грамотности важно уделять внимание таким текстовым умениям учащихся, как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составлять план, тезисы, конспект, реферат.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Лингвоцифровая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составляющая  функциональной читательской грамотности, она предполагает ориентирование в цифровом пространстве, умение пользоваться оцифрованными лингвистическими словарями, корпус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текстов.</a:t>
            </a: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6E8F277A-2FC4-47B1-B0E3-6A836E913E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4924" y="5516262"/>
            <a:ext cx="4057891" cy="82279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пониманию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 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порождению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речевого высказывания. 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F0C05D9A-760A-4411-B9F5-1FEC8EB534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8330" y="5047249"/>
            <a:ext cx="3305175" cy="4286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блок методик -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1A0D2BE-34EC-46DD-BF46-3EAF5383BD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материале задач, требующих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языкового материала. 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66E473BA-FAB9-4F81-8950-96D4EB9686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Второй блок методик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D1D17679-47AE-4B65-8E15-DF585270F1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8577" y="2219217"/>
            <a:ext cx="4057891" cy="141216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распознавания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 по различным признакам: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структурным, семантическим, стилистическим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пр. 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ействие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распознавания лежит в основе классификации, идентификации ряда объектов.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A73EEAAF-99B8-4D2B-A0D5-A6573F7254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8330" y="1653003"/>
            <a:ext cx="3305175" cy="4286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Первый блок методик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B2D30E26-3213-4671-AD00-3CA054E6DD5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242" r="3242"/>
          <a:stretch>
            <a:fillRect/>
          </a:stretch>
        </p:blipFill>
        <p:spPr/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4FBA333-AA6D-4C99-A6EE-A18FBF07C95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3242" r="3242"/>
          <a:stretch>
            <a:fillRect/>
          </a:stretch>
        </p:blipFill>
        <p:spPr/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7C4FE44-20B6-49F8-A7EF-92AC208F99C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3242" r="3242"/>
          <a:stretch>
            <a:fillRect/>
          </a:stretch>
        </p:blipFill>
        <p:spPr/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DEF08890-36AE-44E7-BCD6-DA853457893D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3242" r="3242"/>
          <a:stretch>
            <a:fillRect/>
          </a:stretch>
        </p:blipFill>
        <p:spPr/>
      </p:pic>
      <p:sp>
        <p:nvSpPr>
          <p:cNvPr id="32" name="Нижний колонтитул 4">
            <a:extLst>
              <a:ext uri="{FF2B5EF4-FFF2-40B4-BE49-F238E27FC236}">
                <a16:creationId xmlns="" xmlns:a16="http://schemas.microsoft.com/office/drawing/2014/main" id="{2437C4FA-88BF-47C6-893A-1E7E5E5C7816}"/>
              </a:ext>
            </a:extLst>
          </p:cNvPr>
          <p:cNvSpPr txBox="1">
            <a:spLocks/>
          </p:cNvSpPr>
          <p:nvPr/>
        </p:nvSpPr>
        <p:spPr>
          <a:xfrm>
            <a:off x="4291959" y="6618861"/>
            <a:ext cx="4227327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5623" y="374073"/>
            <a:ext cx="5117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Инструментальное чтение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несколько приемов, видов чтения: углубленное, выборочное, просмотровое, - которые помогают выполнить информационную переработку текста. </a:t>
            </a:r>
          </a:p>
        </p:txBody>
      </p:sp>
    </p:spTree>
    <p:extLst>
      <p:ext uri="{BB962C8B-B14F-4D97-AF65-F5344CB8AC3E}">
        <p14:creationId xmlns:p14="http://schemas.microsoft.com/office/powerpoint/2010/main" val="237241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199765-881A-49AD-AC39-6DA7E0490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207" y="562145"/>
            <a:ext cx="8911687" cy="12808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типы текстов можно найти в банке заданий ФГБНУ («Федеральный институт педагогических измерений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7E031E-B278-43E2-B700-A7D89BCDE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эти задания направлены на оценку читательской грамотности обучающихся 5-9 классов и представляют собой </a:t>
            </a:r>
            <a:r>
              <a:rPr lang="ru-RU" sz="9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КИМы</a:t>
            </a:r>
            <a:r>
              <a:rPr 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 более чем 30 заданиями. Включать их в урочную систему проблематично, они предназначены для оценки уровня читательской грамотности. </a:t>
            </a:r>
          </a:p>
          <a:p>
            <a:pPr algn="just"/>
            <a:r>
              <a:rPr lang="ru-RU" sz="9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формировать функциональную читательскою грамотность в урочной системе, целесообразно </a:t>
            </a:r>
            <a:r>
              <a:rPr lang="ru-RU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к другим методическим и дидактическим возможностям. </a:t>
            </a:r>
            <a:endParaRPr lang="ru-RU" sz="13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64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 descr="Изображение выглядит как текст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0C8B248D-5DB5-42B4-82E7-5353AFE7CA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4" b="374"/>
          <a:stretch>
            <a:fillRect/>
          </a:stretch>
        </p:blipFill>
        <p:spPr/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754" y="2878282"/>
            <a:ext cx="5953246" cy="1537853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effectLst/>
              </a:rPr>
              <a:t/>
            </a:r>
            <a:br>
              <a:rPr lang="ru-RU" sz="2200" dirty="0" smtClean="0">
                <a:effectLst/>
              </a:rPr>
            </a:br>
            <a:r>
              <a:rPr lang="ru-RU" sz="2200" dirty="0" smtClean="0">
                <a:effectLst/>
              </a:rPr>
              <a:t/>
            </a:r>
            <a:br>
              <a:rPr lang="ru-RU" sz="2200" dirty="0" smtClean="0">
                <a:effectLst/>
              </a:rPr>
            </a:br>
            <a:r>
              <a:rPr lang="ru-RU" sz="2200" dirty="0">
                <a:effectLst/>
              </a:rPr>
              <a:t/>
            </a:r>
            <a:br>
              <a:rPr lang="ru-RU" sz="2200" dirty="0">
                <a:effectLst/>
              </a:rPr>
            </a:br>
            <a:r>
              <a:rPr lang="ru-RU" sz="31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формирования функциональной читательской грамотности</a:t>
            </a:r>
            <a:r>
              <a:rPr lang="ru-RU" sz="3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40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условием формирования функциональной читательской грамотности является развитие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перифрастических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способностей человека,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его умении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одну и ту же мысль разными способами.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6085" y="2455719"/>
            <a:ext cx="8915400" cy="3777622"/>
          </a:xfrm>
        </p:spPr>
        <p:txBody>
          <a:bodyPr>
            <a:normAutofit/>
          </a:bodyPr>
          <a:lstStyle/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78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9788" y="0"/>
            <a:ext cx="8948448" cy="130859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работы с языком предмета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6312" y="1811482"/>
            <a:ext cx="8915400" cy="4703617"/>
          </a:xfrm>
        </p:spPr>
        <p:txBody>
          <a:bodyPr>
            <a:normAutofit/>
          </a:bodyPr>
          <a:lstStyle/>
          <a:p>
            <a:pPr lvl="0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Прочитать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длинную фразу, пропустив, насколько возможно, всю дополнительную информацию. Приведем пример.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коэффициент </a:t>
            </a:r>
            <a:r>
              <a: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записи у= </a:t>
            </a:r>
            <a:r>
              <a:rPr lang="en-US" sz="1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kx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называют не только коэффициентом прямой пропорциональности, но и угловым коэффициентом (Мордкович, 2022, с. 124)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применения данного приема получаем более простое высказывание: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Коэффициент </a:t>
            </a:r>
            <a:r>
              <a: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записи у= </a:t>
            </a:r>
            <a:r>
              <a:rPr lang="en-US" sz="1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kx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называют угловым коэффициентом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Прочитать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данную фразу и найти в ней все незнакомые термины, растолковать их, например: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вероятность события – это числовая мера правдоподобия.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Выписываем термины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мера, числовая мера, правдоподобие, числовая мера правдоподобия.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Поменять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фразе порядок слов так, чтобы она стала проще для понимания, например: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плоскость, перпендикулярная к прямой, по которой пересекаются две данные плоскости, перпендикулярна каждой из этих плоскостей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Вариант упрощения: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плоскость перпендикулярна к прямой, по которой пересекаются две данные плоскости, то она перпендикулярна каждой из этих плоскостей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Фраза становится понятней за счет более явного выражения ее смысла, за счет добавления союза если.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4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приемы развития перифрастических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06682"/>
            <a:ext cx="8915400" cy="4404540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Анализ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</a:t>
            </a:r>
          </a:p>
          <a:p>
            <a:pPr algn="just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не ошибся.  Это был он.  Но как он, на первый  взгляд,  был  не  похож  на  того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молодого крестьянского поэта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самородка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образ которого давно  уже  сложился  в  моем воображении, когда я читал его  стихи: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 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нестеровский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юноша,  почти отрок, послушник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среди леса тонких молодых березок легкой стопой  идущий  с котомкой за плечами в глухой, заповедный скит,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сочинитель  "Радуницы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  Или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бесшабашный рубаха-парень с тальянкой на ремне через плечо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Или даже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Ванька-ключник, злой разлучник, с обложки лубочной книжк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 Словом, что угодно, но только не то, что я увидел: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молодого мужчину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 бы даже сказал господина, одетого по  последней  парижской  моде,  в  габардиновый  светлый костюм - пиджак  в  талию,-  брюки  с  хорошо  выглаженной  складкой,  новые заграничные ботинки, весь с иголочки, только новая фетровая шляпа с  широкой муаровой лентой была без обычной вмятины и сидела  на  голове  аккуратно  и выпукло, как горшок. А из-под этой парижской шляпы на меня смотрело лицо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херувима с пасхально-румяными щечками и по-девичьи нежными голубыми глазами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которых, впрочем, я заметил присутствие опасных чертиков, нечто настороженное: он как бы пытался понять, кто я ему буду - враг или друг?  И как ему со мной держаться? Типичная русская, крестьянская черта.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 и подчеркните контекстуальные синонимы и перифрастические выражения к слову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Есенин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 миниатюру «Каким я вижу С. Есенина» с опорой на перифрастические выражения. 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Катаев В.П. Алмазный мой венец; Уже написан Ветер. -  http://www.lib.ru/PROZA/KATAEW/almazn.txt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30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332</TotalTime>
  <Words>3087</Words>
  <Application>Microsoft Office PowerPoint</Application>
  <PresentationFormat>Широкоэкранный</PresentationFormat>
  <Paragraphs>140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Century Gothic</vt:lpstr>
      <vt:lpstr>Times New Roman</vt:lpstr>
      <vt:lpstr>Wingdings 3</vt:lpstr>
      <vt:lpstr>Легкий дым</vt:lpstr>
      <vt:lpstr>     Методические условия формирования функциональной читательской грамотности на уроках русского языка и литературы   </vt:lpstr>
      <vt:lpstr>Презентация PowerPoint</vt:lpstr>
      <vt:lpstr>Читательская грамотность – показатель уровня языковой компетенции.</vt:lpstr>
      <vt:lpstr>Лингвометодические направления формирования функциональной читательской грамотности у школьников можно разбить на несколько блоков. </vt:lpstr>
      <vt:lpstr>Все типы текстов можно найти в банке заданий ФГБНУ («Федеральный институт педагогических измерений»)</vt:lpstr>
      <vt:lpstr>   Методы и приемы формирования функциональной читательской грамотности  </vt:lpstr>
      <vt:lpstr>Важнейшим условием формирования функциональной читательской грамотности является развитие перифрастических способностей человека, основанных на его умении формулировать одну и ту же мысль разными способами.</vt:lpstr>
      <vt:lpstr> Методические приемы работы с языком предмета</vt:lpstr>
      <vt:lpstr>Методические приемы развития перифрастических навыков </vt:lpstr>
      <vt:lpstr>Прием «Виртуозный плагиатор» Прочитайте текст  и перифразируйте его, сохранив смысл </vt:lpstr>
      <vt:lpstr>Прием «В подражание автору» </vt:lpstr>
      <vt:lpstr>Презентация PowerPoint</vt:lpstr>
      <vt:lpstr>Для формирования функциональной читательской грамотности необходимо обучать информативному анализу текста.</vt:lpstr>
      <vt:lpstr>Высоким уровнем функциональной читательской грамотности является умение критически оценивать информацию в тексте, знание манипулятивных приемов, к примеру, СМИ.</vt:lpstr>
      <vt:lpstr>План для информационной обработки текста «Речевая манипуляция и приемы речевого манипулирования» </vt:lpstr>
      <vt:lpstr>Презентация PowerPoint</vt:lpstr>
      <vt:lpstr>Презентация PowerPoint</vt:lpstr>
      <vt:lpstr>Прием «Подтекст»</vt:lpstr>
      <vt:lpstr>Презентация PowerPoint</vt:lpstr>
      <vt:lpstr>Дидактический потенциал учебников русского языка и литературы в развитии функциональной грамотности учащихся</vt:lpstr>
      <vt:lpstr>Методика работы с лингвистическим  Национальным корпусом русского языка</vt:lpstr>
      <vt:lpstr>Презентация PowerPoint</vt:lpstr>
      <vt:lpstr>                                   Задания </vt:lpstr>
      <vt:lpstr>Презентация PowerPoint</vt:lpstr>
      <vt:lpstr>Презентация PowerPoint</vt:lpstr>
      <vt:lpstr>                          Результаты</vt:lpstr>
      <vt:lpstr>Список литературы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LocalAdmin</cp:lastModifiedBy>
  <cp:revision>25</cp:revision>
  <dcterms:created xsi:type="dcterms:W3CDTF">2021-12-09T11:10:51Z</dcterms:created>
  <dcterms:modified xsi:type="dcterms:W3CDTF">2025-03-27T22:23:41Z</dcterms:modified>
</cp:coreProperties>
</file>